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4" r:id="rId2"/>
    <p:sldId id="257" r:id="rId3"/>
    <p:sldId id="262" r:id="rId4"/>
    <p:sldId id="261" r:id="rId5"/>
    <p:sldId id="260" r:id="rId6"/>
    <p:sldId id="337" r:id="rId7"/>
    <p:sldId id="267" r:id="rId8"/>
    <p:sldId id="259" r:id="rId9"/>
    <p:sldId id="269" r:id="rId10"/>
    <p:sldId id="268" r:id="rId11"/>
    <p:sldId id="338" r:id="rId12"/>
    <p:sldId id="258" r:id="rId13"/>
    <p:sldId id="263" r:id="rId14"/>
    <p:sldId id="264" r:id="rId15"/>
    <p:sldId id="265" r:id="rId16"/>
    <p:sldId id="266" r:id="rId17"/>
    <p:sldId id="278" r:id="rId18"/>
    <p:sldId id="279" r:id="rId19"/>
    <p:sldId id="270" r:id="rId20"/>
    <p:sldId id="281" r:id="rId21"/>
    <p:sldId id="339" r:id="rId22"/>
    <p:sldId id="288" r:id="rId23"/>
    <p:sldId id="271" r:id="rId24"/>
    <p:sldId id="272" r:id="rId25"/>
    <p:sldId id="282" r:id="rId26"/>
    <p:sldId id="273" r:id="rId27"/>
    <p:sldId id="340" r:id="rId28"/>
    <p:sldId id="274" r:id="rId29"/>
    <p:sldId id="275" r:id="rId30"/>
    <p:sldId id="283" r:id="rId31"/>
    <p:sldId id="276" r:id="rId32"/>
    <p:sldId id="277" r:id="rId33"/>
    <p:sldId id="34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100D8E-B63E-A84C-BD84-DC004E83F921}" v="2" dt="2024-07-04T05:06:42.5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nivasa Rao" userId="a6b54366-f13d-4292-8bb4-f06c50909b1e" providerId="ADAL" clId="{8D100D8E-B63E-A84C-BD84-DC004E83F921}"/>
    <pc:docChg chg="custSel modSld">
      <pc:chgData name="Srinivasa Rao" userId="a6b54366-f13d-4292-8bb4-f06c50909b1e" providerId="ADAL" clId="{8D100D8E-B63E-A84C-BD84-DC004E83F921}" dt="2024-07-04T05:06:42.549" v="9" actId="20577"/>
      <pc:docMkLst>
        <pc:docMk/>
      </pc:docMkLst>
      <pc:sldChg chg="modSp mod">
        <pc:chgData name="Srinivasa Rao" userId="a6b54366-f13d-4292-8bb4-f06c50909b1e" providerId="ADAL" clId="{8D100D8E-B63E-A84C-BD84-DC004E83F921}" dt="2024-07-04T05:06:42.549" v="9" actId="20577"/>
        <pc:sldMkLst>
          <pc:docMk/>
          <pc:sldMk cId="2993164293" sldId="257"/>
        </pc:sldMkLst>
        <pc:spChg chg="mod">
          <ac:chgData name="Srinivasa Rao" userId="a6b54366-f13d-4292-8bb4-f06c50909b1e" providerId="ADAL" clId="{8D100D8E-B63E-A84C-BD84-DC004E83F921}" dt="2024-07-04T05:06:42.549" v="9" actId="20577"/>
          <ac:spMkLst>
            <pc:docMk/>
            <pc:sldMk cId="2993164293" sldId="257"/>
            <ac:spMk id="3" creationId="{6DA60A56-732E-766F-F9F5-E0ABFE26918D}"/>
          </ac:spMkLst>
        </pc:spChg>
      </pc:sldChg>
    </pc:docChg>
  </pc:docChgLst>
</pc:chgInfo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78BC5-2F73-39BB-2C6A-4EA183B6E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B7D45-71E8-C009-AF17-12BA741AE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CE456-FC00-4A5B-F5AF-AD2C0952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D8A2-CBBC-88E7-E24E-DFF8052CF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8279C-AC1F-CAF8-197E-CC3D7603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5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97893-C8D8-BC01-9423-91896EDA3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A3E69-286E-24BD-698A-CC45B2CD5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17339-E62B-9286-6EC4-295DEFE6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28EAC-C0C1-AB93-AA30-164815B1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47539-5E5F-3FF6-C2F3-14C05A84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1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50BDEB-3AE7-A87D-847F-E0DC5A43C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592388-4DB7-32BB-B040-B51442AD5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1E8A3-95F2-99B8-CB78-1F75C5FCF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E4BDA-8D0A-45FB-5788-CCF6E01A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76236-B45F-83F5-F724-569A5150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7B085-7EB3-8DA0-B6A1-4DBE4CA4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BF66F-51F2-C25E-9015-CAD5CAE7F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E2E53-C230-1E76-632A-B7A611283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A9B67-8CE2-76EF-D451-F35E3081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84AE-0990-7FC2-9BAA-96A833EC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55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8E7E-B97E-AA02-BB06-0B43E68FA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F103D-DC0C-A303-690C-900BB68C0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6FBBC-7579-5B9C-0D5C-D552AC2C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4DE9E-F3F9-CB4C-FCC7-05301B75A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75159-7388-E77F-030E-84B46DF6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26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E4F88-2B27-847D-BE63-CF6196A7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F978D-6D03-C1A3-9162-B15D7B86A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74D33-57DD-6D5C-3450-C0FEBC9F9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A2B68-25F3-3B1F-C06F-F43753B5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31BA0-9812-AB46-D50A-55CBD53C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D1CAB-D438-6292-0B2D-3E16F345B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85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A190-98EE-E218-0B4E-BCD512A7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3307B-D426-D112-F109-63EA41217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E9700-A60D-BECD-5F1C-8EFA11EF4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FC86F0-2E32-41B8-55AC-C2B1C5F53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B18A77-D4AF-7AAD-22D8-2143D3F09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D56477-58BF-1900-894F-8BE3A0F7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EF2760-C7A9-C648-D0A9-5F2B29A0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49AF45-7901-5C83-EFCA-4D17ED151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0DFC-C4E3-2725-17FA-B0DF1C87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60D252-92A3-7B45-AD2F-FF7758F9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7FCDD-B6E3-6E36-B982-7DCDE72A3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35053-02B1-74E8-9D2A-0A9474DFF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3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3E1321-983F-2332-1C73-6CEF730F6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BB48E-CC71-F655-5032-CE0DEB98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981AD-BC8F-CCE8-EBA3-1B7D8DA3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8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5792-3F5D-635E-8FE6-265C4EE86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D3B84-7895-A20D-7D4D-29CB4A87A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8E749-0EEC-475C-80BD-0C1E16FBD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3375A-CE79-1194-C704-4C5EBAA8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5B621-AE4B-F53D-B144-0356B7BF3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83E41-BACF-39CA-F064-89FBE5E2A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5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ADA37-0F88-49B6-9FAA-FA4AC1F3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D0EDD-F70F-B954-A540-10C7F62135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D5102-D723-201E-7ADA-1956E9A98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4096E-1F69-EA5E-330A-88BA40FB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B6D4B-199E-C4DE-64F4-D1F2340D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6F2D3-9277-8633-B1FD-373A6044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41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9D4F5D-13B7-CE3A-22DC-F439B3AB4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9A589-5B19-4576-DCBC-AE617E2D0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6FDA3-B897-D4BB-CD50-2B42948C2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2A71A-D012-B400-1F85-B930681E2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A9B5-4780-5717-BB88-74B8C020B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3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pad.wikimedia.org/p/uniq_plus_2024" TargetMode="External"/><Relationship Id="rId2" Type="http://schemas.openxmlformats.org/officeDocument/2006/relationships/hyperlink" Target="https://github.com/sraorao/UNIQ_Plus_R_Course_2024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-graph-gallery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4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963158" y="6440641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3951339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are containers in which data can be placed</a:t>
            </a:r>
          </a:p>
          <a:p>
            <a:r>
              <a:rPr lang="en-US" dirty="0"/>
              <a:t>Variable naming follows certain rules</a:t>
            </a:r>
          </a:p>
          <a:p>
            <a:pPr lvl="1"/>
            <a:r>
              <a:rPr lang="en-US" dirty="0"/>
              <a:t>Case sensitive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 is different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contain letters, numbers, _ (underscore), . (period)</a:t>
            </a:r>
          </a:p>
          <a:p>
            <a:pPr lvl="1"/>
            <a:r>
              <a:rPr lang="en-US" dirty="0"/>
              <a:t>Must not start with a number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 descr="Packing Box Open outline">
            <a:extLst>
              <a:ext uri="{FF2B5EF4-FFF2-40B4-BE49-F238E27FC236}">
                <a16:creationId xmlns:a16="http://schemas.microsoft.com/office/drawing/2014/main" id="{2E71126B-BE5C-D451-B8F1-30DD02FF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9025" y="4592643"/>
            <a:ext cx="2047875" cy="204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E38C2A-325C-437F-6A7C-6B8324FF7D76}"/>
              </a:ext>
            </a:extLst>
          </p:cNvPr>
          <p:cNvSpPr txBox="1"/>
          <p:nvPr/>
        </p:nvSpPr>
        <p:spPr>
          <a:xfrm>
            <a:off x="2207418" y="5245104"/>
            <a:ext cx="11144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</a:t>
            </a:r>
          </a:p>
        </p:txBody>
      </p:sp>
      <p:pic>
        <p:nvPicPr>
          <p:cNvPr id="8" name="Graphic 7" descr="Table with solid fill">
            <a:extLst>
              <a:ext uri="{FF2B5EF4-FFF2-40B4-BE49-F238E27FC236}">
                <a16:creationId xmlns:a16="http://schemas.microsoft.com/office/drawing/2014/main" id="{BB9253A9-03B3-FC6D-D6F1-F10DD14A9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21843" y="4714086"/>
            <a:ext cx="1519238" cy="15192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95ACFF-01F5-06DE-BE79-9C4B0ED80D00}"/>
              </a:ext>
            </a:extLst>
          </p:cNvPr>
          <p:cNvSpPr txBox="1"/>
          <p:nvPr/>
        </p:nvSpPr>
        <p:spPr>
          <a:xfrm>
            <a:off x="9322593" y="5293414"/>
            <a:ext cx="1795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Variable</a:t>
            </a:r>
          </a:p>
          <a:p>
            <a:pPr algn="ctr"/>
            <a:r>
              <a:rPr lang="en-US" dirty="0"/>
              <a:t>(an </a:t>
            </a:r>
            <a:r>
              <a:rPr lang="en-US" b="1" dirty="0"/>
              <a:t>object</a:t>
            </a:r>
            <a:r>
              <a:rPr lang="en-US" dirty="0"/>
              <a:t> in R)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6DC38A4A-7D62-6773-C0FB-B7AA7676346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11491" y="2662643"/>
            <a:ext cx="121443" cy="4381501"/>
          </a:xfrm>
          <a:prstGeom prst="curvedConnector3">
            <a:avLst>
              <a:gd name="adj1" fmla="val 61764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54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9345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2ED2-F7C8-1C61-ED1A-AE7BF0536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BEA56-897F-A09D-D59E-EBEA2FF6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Functions to read data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read.table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You have to tell the function where the file is – the ‘path’</a:t>
            </a:r>
          </a:p>
          <a:p>
            <a:pPr lvl="1"/>
            <a:r>
              <a:rPr lang="en-US" dirty="0"/>
              <a:t>Working directory – e.g. </a:t>
            </a:r>
            <a:r>
              <a:rPr lang="en-US" i="1" dirty="0"/>
              <a:t>1-4 Keble Rd, Oxford OX1 3NP, United Kingdom</a:t>
            </a:r>
          </a:p>
          <a:p>
            <a:pPr lvl="1"/>
            <a:r>
              <a:rPr lang="en-US" dirty="0"/>
              <a:t>Absolute path – e.g. </a:t>
            </a:r>
            <a:r>
              <a:rPr lang="en-US" i="1" dirty="0"/>
              <a:t>Natural History Museum, Parks Rd, Oxford OX1 3PW, United Kingdom</a:t>
            </a:r>
          </a:p>
          <a:p>
            <a:pPr lvl="1"/>
            <a:r>
              <a:rPr lang="en-US" dirty="0"/>
              <a:t>Relative path (makes no sense unless you know what your working directory– e.g. </a:t>
            </a:r>
            <a:r>
              <a:rPr lang="en-US" i="1" dirty="0"/>
              <a:t>go up the street, turn right, the building towards your left</a:t>
            </a:r>
          </a:p>
          <a:p>
            <a:r>
              <a:rPr lang="en-US" dirty="0"/>
              <a:t>Print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US" dirty="0"/>
              <a:t>Change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33245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ED26-196A-1DEA-A562-0F5A4530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data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D2D4E-6597-8B7F-AB84-BA1ECA864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 err="1"/>
              <a:t>data.frame</a:t>
            </a:r>
            <a:r>
              <a:rPr lang="en-US" b="1" i="1" dirty="0"/>
              <a:t> </a:t>
            </a:r>
            <a:r>
              <a:rPr lang="en-US" dirty="0"/>
              <a:t>is like a spreadsheet</a:t>
            </a:r>
          </a:p>
          <a:p>
            <a:pPr lvl="1"/>
            <a:r>
              <a:rPr lang="en-US" dirty="0"/>
              <a:t>Rows (with row names and indices)</a:t>
            </a:r>
          </a:p>
          <a:p>
            <a:pPr lvl="1"/>
            <a:r>
              <a:rPr lang="en-US" dirty="0"/>
              <a:t>Columns (with column names and indices)</a:t>
            </a:r>
          </a:p>
          <a:p>
            <a:pPr lvl="1"/>
            <a:endParaRPr lang="en-US" dirty="0"/>
          </a:p>
          <a:p>
            <a:r>
              <a:rPr lang="en-US" dirty="0"/>
              <a:t>What’s an index? – a serial number starting from 1</a:t>
            </a:r>
          </a:p>
          <a:p>
            <a:endParaRPr lang="en-US" dirty="0"/>
          </a:p>
          <a:p>
            <a:r>
              <a:rPr lang="en-US" dirty="0" err="1"/>
              <a:t>data.frames</a:t>
            </a:r>
            <a:r>
              <a:rPr lang="en-US" dirty="0"/>
              <a:t> are made of building blocks called atomic vectors</a:t>
            </a:r>
          </a:p>
          <a:p>
            <a:endParaRPr lang="en-US" dirty="0"/>
          </a:p>
          <a:p>
            <a:r>
              <a:rPr lang="en-US" dirty="0"/>
              <a:t>Each column has to be of the same ‘type’ – numeric / character / logical / factor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B8C737-49AF-4EC1-5CD2-82DF708D3569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22E2DC-44A9-FAB6-2A11-2DCC642FD1DA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Table with solid fill">
            <a:extLst>
              <a:ext uri="{FF2B5EF4-FFF2-40B4-BE49-F238E27FC236}">
                <a16:creationId xmlns:a16="http://schemas.microsoft.com/office/drawing/2014/main" id="{14D904A2-7973-9F65-F110-15C0B5994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Square brackets [] – </a:t>
            </a:r>
            <a:r>
              <a:rPr lang="en-US" dirty="0" err="1"/>
              <a:t>subsetting</a:t>
            </a:r>
            <a:endParaRPr lang="en-US" dirty="0"/>
          </a:p>
          <a:p>
            <a:r>
              <a:rPr lang="en-US" dirty="0" err="1"/>
              <a:t>Subsetting</a:t>
            </a:r>
            <a:r>
              <a:rPr lang="en-US" dirty="0"/>
              <a:t> can be done with </a:t>
            </a:r>
          </a:p>
          <a:p>
            <a:pPr lvl="1"/>
            <a:r>
              <a:rPr lang="en-US" dirty="0"/>
              <a:t>Indices (integer numbers)</a:t>
            </a:r>
          </a:p>
          <a:p>
            <a:pPr lvl="1"/>
            <a:r>
              <a:rPr lang="en-US" dirty="0"/>
              <a:t>Row/column names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</a:t>
            </a:r>
            <a:r>
              <a:rPr lang="en-US" dirty="0" err="1"/>
              <a:t>subsetting</a:t>
            </a:r>
            <a:endParaRPr lang="en-US" dirty="0"/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col_indexes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col_names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df$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endParaRPr lang="en-US" dirty="0">
              <a:highlight>
                <a:srgbClr val="00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456E8-B48B-D393-D363-F5737131DB7E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AB747D-6C0C-DA06-D287-9E59FBDCC695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Table with solid fill">
            <a:extLst>
              <a:ext uri="{FF2B5EF4-FFF2-40B4-BE49-F238E27FC236}">
                <a16:creationId xmlns:a16="http://schemas.microsoft.com/office/drawing/2014/main" id="{7100FD6D-A698-EA79-B366-164A79AF3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29E72-80D0-5E5F-4D27-4BFE93C9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7992C-C1EA-E9D9-FE73-ACF903DD1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Viewing the dataset itself</a:t>
            </a:r>
          </a:p>
          <a:p>
            <a:pPr lvl="1"/>
            <a:r>
              <a:rPr lang="en-US" b="1" dirty="0"/>
              <a:t>View()</a:t>
            </a:r>
          </a:p>
          <a:p>
            <a:pPr lvl="1"/>
            <a:r>
              <a:rPr lang="en-US" b="1" dirty="0"/>
              <a:t>head()</a:t>
            </a:r>
          </a:p>
          <a:p>
            <a:pPr lvl="1"/>
            <a:r>
              <a:rPr lang="en-US" b="1" dirty="0"/>
              <a:t>tail()</a:t>
            </a:r>
          </a:p>
          <a:p>
            <a:r>
              <a:rPr lang="en-US" dirty="0"/>
              <a:t>Information about the dataset</a:t>
            </a:r>
          </a:p>
          <a:p>
            <a:pPr lvl="1"/>
            <a:r>
              <a:rPr lang="en-US" b="1" dirty="0"/>
              <a:t>dim()</a:t>
            </a:r>
          </a:p>
          <a:p>
            <a:pPr lvl="1"/>
            <a:r>
              <a:rPr lang="en-US" b="1" dirty="0" err="1"/>
              <a:t>nrow</a:t>
            </a:r>
            <a:r>
              <a:rPr lang="en-US" b="1" dirty="0"/>
              <a:t>() and </a:t>
            </a:r>
            <a:r>
              <a:rPr lang="en-US" b="1" dirty="0" err="1"/>
              <a:t>ncol</a:t>
            </a:r>
            <a:r>
              <a:rPr lang="en-US" b="1" dirty="0"/>
              <a:t>()</a:t>
            </a:r>
          </a:p>
          <a:p>
            <a:r>
              <a:rPr lang="en-US" dirty="0"/>
              <a:t>Summary of the data</a:t>
            </a:r>
          </a:p>
          <a:p>
            <a:pPr lvl="1"/>
            <a:r>
              <a:rPr lang="en-US" b="1" dirty="0"/>
              <a:t>summary()</a:t>
            </a:r>
          </a:p>
        </p:txBody>
      </p:sp>
    </p:spTree>
    <p:extLst>
      <p:ext uri="{BB962C8B-B14F-4D97-AF65-F5344CB8AC3E}">
        <p14:creationId xmlns:p14="http://schemas.microsoft.com/office/powerpoint/2010/main" val="3682441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B3BAE-9DBB-C947-1132-590F7058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C84B4-3820-66A9-9E62-565D17C25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 (1, 2, 1.1, 2.3 etc.)</a:t>
            </a:r>
          </a:p>
          <a:p>
            <a:r>
              <a:rPr lang="en-US" dirty="0"/>
              <a:t>Character (‘a’, ‘apple’, “truck”)</a:t>
            </a:r>
          </a:p>
          <a:p>
            <a:r>
              <a:rPr lang="en-US" dirty="0"/>
              <a:t>Logical (TRUE, FALSE)</a:t>
            </a:r>
          </a:p>
          <a:p>
            <a:r>
              <a:rPr lang="en-US" dirty="0"/>
              <a:t>Factor (1:control, 2:drug treatment)</a:t>
            </a:r>
          </a:p>
          <a:p>
            <a:endParaRPr lang="en-US" dirty="0"/>
          </a:p>
          <a:p>
            <a:r>
              <a:rPr lang="en-US" dirty="0"/>
              <a:t>How to find out data type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class()</a:t>
            </a:r>
          </a:p>
        </p:txBody>
      </p:sp>
    </p:spTree>
    <p:extLst>
      <p:ext uri="{BB962C8B-B14F-4D97-AF65-F5344CB8AC3E}">
        <p14:creationId xmlns:p14="http://schemas.microsoft.com/office/powerpoint/2010/main" val="337658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Equals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</a:p>
          <a:p>
            <a:r>
              <a:rPr lang="en-US" dirty="0"/>
              <a:t>Greater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/>
              <a:t>Less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</a:p>
          <a:p>
            <a:r>
              <a:rPr lang="en-US" dirty="0"/>
              <a:t>Greater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&gt;=</a:t>
            </a:r>
          </a:p>
          <a:p>
            <a:r>
              <a:rPr lang="en-US" dirty="0"/>
              <a:t>Less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</a:p>
          <a:p>
            <a:r>
              <a:rPr lang="en-US" dirty="0"/>
              <a:t>Not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!=</a:t>
            </a:r>
          </a:p>
          <a:p>
            <a:r>
              <a:rPr lang="en-US" dirty="0"/>
              <a:t>Present in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%in%</a:t>
            </a:r>
          </a:p>
        </p:txBody>
      </p:sp>
    </p:spTree>
    <p:extLst>
      <p:ext uri="{BB962C8B-B14F-4D97-AF65-F5344CB8AC3E}">
        <p14:creationId xmlns:p14="http://schemas.microsoft.com/office/powerpoint/2010/main" val="3363449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3199140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is </a:t>
            </a:r>
            <a:r>
              <a:rPr lang="en-US" dirty="0" err="1"/>
              <a:t>subsetting</a:t>
            </a:r>
            <a:r>
              <a:rPr lang="en-US" dirty="0"/>
              <a:t> based on specific conditions</a:t>
            </a:r>
          </a:p>
          <a:p>
            <a:r>
              <a:rPr lang="en-US" dirty="0"/>
              <a:t>Using the </a:t>
            </a:r>
            <a:r>
              <a:rPr lang="en-US" dirty="0" err="1"/>
              <a:t>subsetting</a:t>
            </a:r>
            <a:r>
              <a:rPr lang="en-US" dirty="0"/>
              <a:t> notation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filtering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df$column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“Gray”</a:t>
            </a:r>
            <a:r>
              <a:rPr lang="en-US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31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90D7-6AD3-F23A-5E76-AF02F178A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60A56-732E-766F-F9F5-E0ABFE269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Fire exits</a:t>
            </a:r>
          </a:p>
          <a:p>
            <a:r>
              <a:rPr lang="en-US" dirty="0"/>
              <a:t>Schedule for all 4 days - </a:t>
            </a:r>
            <a:r>
              <a:rPr lang="en-US" dirty="0">
                <a:hlinkClick r:id="rId2"/>
              </a:rPr>
              <a:t>https://github.com/sraorao</a:t>
            </a:r>
            <a:r>
              <a:rPr lang="en-US">
                <a:hlinkClick r:id="rId2"/>
              </a:rPr>
              <a:t>/UNIQ_Plus_R_Course_2024</a:t>
            </a:r>
            <a:r>
              <a:rPr lang="en-US"/>
              <a:t> 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Ask questions!</a:t>
            </a:r>
          </a:p>
          <a:p>
            <a:r>
              <a:rPr lang="en-US" dirty="0"/>
              <a:t>Use </a:t>
            </a:r>
            <a:r>
              <a:rPr lang="en-US" dirty="0" err="1">
                <a:hlinkClick r:id="rId3"/>
              </a:rPr>
              <a:t>Etherpad</a:t>
            </a:r>
            <a:r>
              <a:rPr lang="en-US" dirty="0"/>
              <a:t> to discuss during and after the course</a:t>
            </a:r>
          </a:p>
          <a:p>
            <a:r>
              <a:rPr lang="en-US" dirty="0"/>
              <a:t>Code along with us</a:t>
            </a:r>
          </a:p>
          <a:p>
            <a:r>
              <a:rPr lang="en-US" dirty="0"/>
              <a:t>Group work for some </a:t>
            </a:r>
            <a:r>
              <a:rPr lang="en-US" dirty="0" err="1"/>
              <a:t>practicals</a:t>
            </a:r>
            <a:endParaRPr lang="en-US" dirty="0"/>
          </a:p>
          <a:p>
            <a:r>
              <a:rPr lang="en-US" dirty="0"/>
              <a:t>Not meant to be an exhaustive course on R (impossible in this time) – rather, we are trying to teach how to learn R</a:t>
            </a:r>
          </a:p>
          <a:p>
            <a:r>
              <a:rPr lang="en-US" dirty="0"/>
              <a:t>Attendance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64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686842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61863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lourful food on ceramic bowls">
            <a:extLst>
              <a:ext uri="{FF2B5EF4-FFF2-40B4-BE49-F238E27FC236}">
                <a16:creationId xmlns:a16="http://schemas.microsoft.com/office/drawing/2014/main" id="{E9180431-3750-D7DB-CA55-B8D8CD791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789" y="1825625"/>
            <a:ext cx="6526421" cy="4351338"/>
          </a:xfrm>
        </p:spPr>
      </p:pic>
    </p:spTree>
    <p:extLst>
      <p:ext uri="{BB962C8B-B14F-4D97-AF65-F5344CB8AC3E}">
        <p14:creationId xmlns:p14="http://schemas.microsoft.com/office/powerpoint/2010/main" val="3924675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are code written by other people</a:t>
            </a:r>
          </a:p>
          <a:p>
            <a:pPr lvl="1"/>
            <a:r>
              <a:rPr lang="en-US" dirty="0"/>
              <a:t>Extend functionality (like plugins) </a:t>
            </a:r>
          </a:p>
          <a:p>
            <a:pPr lvl="1"/>
            <a:r>
              <a:rPr lang="en-US" dirty="0"/>
              <a:t>Usually error-checked and well-documented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endParaRPr lang="en-US" dirty="0"/>
          </a:p>
          <a:p>
            <a:r>
              <a:rPr lang="en-US" dirty="0"/>
              <a:t>Common repositories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Comprehensive R Archive Network (CRAN)</a:t>
            </a:r>
          </a:p>
          <a:p>
            <a:pPr lvl="1"/>
            <a:r>
              <a:rPr lang="en-US" dirty="0"/>
              <a:t>Bioconductor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045464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Metapackage consisting of several sub-packages including: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dplyr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>
                <a:cs typeface="Courier New" panose="02070309020205020404" pitchFamily="49" charset="0"/>
              </a:rPr>
              <a:t>ggplot2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tidyr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stringr</a:t>
            </a:r>
            <a:endParaRPr lang="en-US" b="1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Differences from base R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Should not use quotations around column names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Row names are discouraged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Use of the pipe %&gt;% is encouraged (more on this later)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855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Each function does one thing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filtering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column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mutate()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creating a new column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arrange()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sorting 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group() –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grouping for plotting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summarising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by specific groups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160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the ‘pipe’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%&gt;%</a:t>
            </a:r>
          </a:p>
          <a:p>
            <a:r>
              <a:rPr lang="en-US" dirty="0"/>
              <a:t>Information flows through the pipe from left to right</a:t>
            </a:r>
          </a:p>
          <a:p>
            <a:r>
              <a:rPr lang="en-US" dirty="0"/>
              <a:t>Can be used to construct complex workflows</a:t>
            </a:r>
          </a:p>
          <a:p>
            <a:r>
              <a:rPr lang="en-US" dirty="0"/>
              <a:t>The data is passed through the pipe silently to the function on the right hand side as the first argument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condition)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select(column)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head()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829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34323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627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atomic vector</a:t>
            </a:r>
          </a:p>
          <a:p>
            <a:endParaRPr lang="en-US" b="1" dirty="0"/>
          </a:p>
          <a:p>
            <a:r>
              <a:rPr lang="en-US" b="1" dirty="0"/>
              <a:t>list</a:t>
            </a:r>
          </a:p>
          <a:p>
            <a:endParaRPr lang="en-US" b="1" dirty="0"/>
          </a:p>
          <a:p>
            <a:r>
              <a:rPr lang="en-US" b="1" dirty="0" err="1"/>
              <a:t>data.frame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matrix</a:t>
            </a:r>
          </a:p>
          <a:p>
            <a:endParaRPr lang="en-US" dirty="0"/>
          </a:p>
          <a:p>
            <a:r>
              <a:rPr lang="en-US" dirty="0"/>
              <a:t>How to find out data structure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4397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atomic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71074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One dimensional</a:t>
            </a:r>
          </a:p>
          <a:p>
            <a:r>
              <a:rPr lang="en-US" dirty="0">
                <a:cs typeface="Calibri" panose="020F0502020204030204" pitchFamily="34" charset="0"/>
              </a:rPr>
              <a:t>All elements are of the same type (e.g. all character or all numeric)</a:t>
            </a:r>
          </a:p>
          <a:p>
            <a:r>
              <a:rPr lang="en-US" dirty="0">
                <a:cs typeface="Calibri" panose="020F0502020204030204" pitchFamily="34" charset="0"/>
              </a:rPr>
              <a:t>Constructors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r>
              <a:rPr lang="en-US" dirty="0">
                <a:cs typeface="Calibri" panose="020F0502020204030204" pitchFamily="34" charset="0"/>
              </a:rPr>
              <a:t>Number of elements can be obtained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length()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89D2370-DFFD-6C8D-BD5C-34D3C5612546}"/>
              </a:ext>
            </a:extLst>
          </p:cNvPr>
          <p:cNvGrpSpPr/>
          <p:nvPr/>
        </p:nvGrpSpPr>
        <p:grpSpPr>
          <a:xfrm>
            <a:off x="4825998" y="4865687"/>
            <a:ext cx="2540004" cy="1141413"/>
            <a:chOff x="4514851" y="3808412"/>
            <a:chExt cx="2540004" cy="114141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318CB7-CF31-7EB6-2075-9E77B42656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CEA42C-CFB6-8E7B-073C-CB984844BF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1F6A1E-D85C-462D-AD3E-1DF5E0A94C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8A404DA-C6BD-062D-1EEE-A510D7DD65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9854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F65BCD-3E01-E9B4-39C5-7E794E1E3A89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C9C8E1-2663-017F-0337-C6DD4B08CE6E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DEB045-E348-5B01-E314-08B1E65083D3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B7B153-7532-5DFC-6CB5-54DF620D7799}"/>
                </a:ext>
              </a:extLst>
            </p:cNvPr>
            <p:cNvSpPr txBox="1"/>
            <p:nvPr/>
          </p:nvSpPr>
          <p:spPr>
            <a:xfrm>
              <a:off x="6565904" y="457676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014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0AAF-B085-9423-01E2-05E994D15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C1589-DA74-D8C0-B3C9-D0CC71978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  <a:p>
            <a:r>
              <a:rPr lang="en-US" dirty="0"/>
              <a:t>Intro to R and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First steps in R</a:t>
            </a:r>
          </a:p>
          <a:p>
            <a:r>
              <a:rPr lang="en-US" dirty="0"/>
              <a:t>How to get help</a:t>
            </a:r>
          </a:p>
          <a:p>
            <a:r>
              <a:rPr lang="en-US" dirty="0"/>
              <a:t>Reading data from a file</a:t>
            </a:r>
          </a:p>
          <a:p>
            <a:r>
              <a:rPr lang="en-US" dirty="0"/>
              <a:t>Tabular data in R</a:t>
            </a:r>
          </a:p>
          <a:p>
            <a:r>
              <a:rPr lang="en-US" dirty="0" err="1"/>
              <a:t>Subsetting</a:t>
            </a:r>
            <a:r>
              <a:rPr lang="en-US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785112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5900"/>
            <a:ext cx="7378293" cy="5006975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most flexible data structure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mix different data types and different data structures (atomic vector,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matrix, even another list!)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list()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 ]] 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[[2]]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95A3DB6-9587-D77E-ADE0-A8EC04A3504C}"/>
              </a:ext>
            </a:extLst>
          </p:cNvPr>
          <p:cNvGrpSpPr>
            <a:grpSpLocks noChangeAspect="1"/>
          </p:cNvGrpSpPr>
          <p:nvPr/>
        </p:nvGrpSpPr>
        <p:grpSpPr>
          <a:xfrm>
            <a:off x="8345489" y="1027907"/>
            <a:ext cx="3411534" cy="3187448"/>
            <a:chOff x="7515224" y="2040677"/>
            <a:chExt cx="4324349" cy="404030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C737071-7005-F8B1-DE58-5538823DA2C8}"/>
                </a:ext>
              </a:extLst>
            </p:cNvPr>
            <p:cNvSpPr/>
            <p:nvPr/>
          </p:nvSpPr>
          <p:spPr>
            <a:xfrm>
              <a:off x="7515225" y="2040677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A6ACC58-0FA1-388D-8292-61237D46E9D9}"/>
                </a:ext>
              </a:extLst>
            </p:cNvPr>
            <p:cNvGrpSpPr/>
            <p:nvPr/>
          </p:nvGrpSpPr>
          <p:grpSpPr>
            <a:xfrm>
              <a:off x="8483598" y="2243875"/>
              <a:ext cx="2540004" cy="1141413"/>
              <a:chOff x="4514851" y="3808412"/>
              <a:chExt cx="2540004" cy="114141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B99D48D-FD7B-BF5A-1384-0014EE116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BE143A7-F2AC-F15A-83A3-5CAF49EB48B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D7EC926-BF38-26B7-B563-749B6F141F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607B4EE-6370-8E37-8817-497AB2FD8B9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D44E02-5947-A417-FD18-CA00BACEC063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4F621D8-B80F-ECCB-CB51-9A08C42B9029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78E19E-0E34-D770-EC6D-6F2456705A2D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19E0A5-B1FC-DC91-94FF-70EDB37E90E6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5B5CF88-9DC1-B080-1333-8C55ADF21E4D}"/>
                </a:ext>
              </a:extLst>
            </p:cNvPr>
            <p:cNvGrpSpPr/>
            <p:nvPr/>
          </p:nvGrpSpPr>
          <p:grpSpPr>
            <a:xfrm>
              <a:off x="8483598" y="3570232"/>
              <a:ext cx="1905003" cy="1141413"/>
              <a:chOff x="4514851" y="3808412"/>
              <a:chExt cx="1905003" cy="114141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5B39D00-6784-DE1F-374E-5A725E5F8A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E0F0C4C-06C5-4878-36D0-D2082F19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AE4BD3-227C-1F44-EC91-ACCE737CC8B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E53F545-C69A-DD29-2E86-55420DA6EA5C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42E676-8D11-F481-9C22-96EE449521B1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FD07F3C-D4E7-B4D8-6551-6C08994C9CA3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F553D3-9E13-78B3-5647-EB3C4DB2AE0C}"/>
                </a:ext>
              </a:extLst>
            </p:cNvPr>
            <p:cNvGrpSpPr/>
            <p:nvPr/>
          </p:nvGrpSpPr>
          <p:grpSpPr>
            <a:xfrm>
              <a:off x="8482010" y="4894998"/>
              <a:ext cx="3175005" cy="1141414"/>
              <a:chOff x="4824410" y="5668959"/>
              <a:chExt cx="3175005" cy="114141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84CE999-A848-52E7-507D-FDF461823A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191D91A-9D1C-1C14-363C-BA31D9C6259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7F3CEA7-A184-6CB8-6652-BAF59E5D8E0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772654B-0414-7085-CBEB-B842F64694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9259AFB-CF5F-3041-8703-2B0CE70F3F93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5D3461C-2D70-4424-CE17-1D25C03A747A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B0FCD94-AE10-08BC-DCCD-B9427BD9195E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1BE3B4-28A0-EB0C-FA02-035987E43F4E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D3B909F-9BC6-70F5-340D-C5AE685445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64414" y="5668959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EA8EED3-FE0A-C328-F2F6-A0D5EF274402}"/>
                  </a:ext>
                </a:extLst>
              </p:cNvPr>
              <p:cNvSpPr txBox="1"/>
              <p:nvPr/>
            </p:nvSpPr>
            <p:spPr>
              <a:xfrm>
                <a:off x="7510464" y="6437307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DE73D5-3C58-D1A1-F7BC-36F401035C63}"/>
                </a:ext>
              </a:extLst>
            </p:cNvPr>
            <p:cNvSpPr txBox="1"/>
            <p:nvPr/>
          </p:nvSpPr>
          <p:spPr>
            <a:xfrm>
              <a:off x="7515225" y="2376709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27DADB8-A544-60BB-53E7-4D352D4D9BE4}"/>
                </a:ext>
              </a:extLst>
            </p:cNvPr>
            <p:cNvSpPr txBox="1"/>
            <p:nvPr/>
          </p:nvSpPr>
          <p:spPr>
            <a:xfrm>
              <a:off x="7515224" y="366841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5CED72-12C7-3C1A-C418-7A077FAB04D5}"/>
                </a:ext>
              </a:extLst>
            </p:cNvPr>
            <p:cNvSpPr txBox="1"/>
            <p:nvPr/>
          </p:nvSpPr>
          <p:spPr>
            <a:xfrm>
              <a:off x="7528721" y="5026762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3CE532-E1FB-CB67-0F2E-B55725546F91}"/>
                </a:ext>
              </a:extLst>
            </p:cNvPr>
            <p:cNvSpPr/>
            <p:nvPr/>
          </p:nvSpPr>
          <p:spPr>
            <a:xfrm>
              <a:off x="7515224" y="2040677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BB5123-D17E-F3E4-BCFB-5DEF3E2B3348}"/>
                </a:ext>
              </a:extLst>
            </p:cNvPr>
            <p:cNvSpPr/>
            <p:nvPr/>
          </p:nvSpPr>
          <p:spPr>
            <a:xfrm>
              <a:off x="7524747" y="3381563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022DFBB-1DD3-1ABE-DF54-F3B7696C6E70}"/>
                </a:ext>
              </a:extLst>
            </p:cNvPr>
            <p:cNvSpPr/>
            <p:nvPr/>
          </p:nvSpPr>
          <p:spPr>
            <a:xfrm>
              <a:off x="7524747" y="4737961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C84CC3D-AA03-DE82-E163-2D7D17E81B03}"/>
              </a:ext>
            </a:extLst>
          </p:cNvPr>
          <p:cNvGrpSpPr>
            <a:grpSpLocks noChangeAspect="1"/>
          </p:cNvGrpSpPr>
          <p:nvPr/>
        </p:nvGrpSpPr>
        <p:grpSpPr>
          <a:xfrm>
            <a:off x="3326147" y="4295178"/>
            <a:ext cx="3660715" cy="1136915"/>
            <a:chOff x="2582861" y="3750597"/>
            <a:chExt cx="4324349" cy="1343021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54197FA-2DE8-83AC-5992-FD449F88482C}"/>
                </a:ext>
              </a:extLst>
            </p:cNvPr>
            <p:cNvGrpSpPr/>
            <p:nvPr/>
          </p:nvGrpSpPr>
          <p:grpSpPr>
            <a:xfrm>
              <a:off x="3551235" y="3939266"/>
              <a:ext cx="1905003" cy="1141413"/>
              <a:chOff x="4514851" y="3808412"/>
              <a:chExt cx="1905003" cy="1141413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5CCF1CB-042B-9F8A-B441-4FCD6813F7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5E3A69C-5745-6CF1-2CBF-E5D263E103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16A4A30-AEAC-5463-7708-1FEBE65589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CB4B413-6EC8-D8B3-9AF0-1ABDC7DAC9DD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B89B8CF-6E3B-E32D-3DB1-3811CB3B0AC5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9E8B92F-813B-3474-CD27-C6A27BCFD35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763C81-E7F5-B2B9-21E9-12090990DBEC}"/>
                </a:ext>
              </a:extLst>
            </p:cNvPr>
            <p:cNvSpPr txBox="1"/>
            <p:nvPr/>
          </p:nvSpPr>
          <p:spPr>
            <a:xfrm>
              <a:off x="2582861" y="4037451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C092FBA-5A49-36D2-22C8-647C37253583}"/>
                </a:ext>
              </a:extLst>
            </p:cNvPr>
            <p:cNvSpPr/>
            <p:nvPr/>
          </p:nvSpPr>
          <p:spPr>
            <a:xfrm>
              <a:off x="2592384" y="3750597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3E8A143-EE4C-AF55-CD58-1D49FFAF2850}"/>
              </a:ext>
            </a:extLst>
          </p:cNvPr>
          <p:cNvGrpSpPr>
            <a:grpSpLocks noChangeAspect="1"/>
          </p:cNvGrpSpPr>
          <p:nvPr/>
        </p:nvGrpSpPr>
        <p:grpSpPr>
          <a:xfrm>
            <a:off x="3339583" y="5817344"/>
            <a:ext cx="1612653" cy="966246"/>
            <a:chOff x="4514851" y="3808412"/>
            <a:chExt cx="1905003" cy="1141413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17E2481-7C2C-E4EA-D1F1-F22754980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1D9BECE-8036-BB09-6A71-F597BC998C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B3EE973-12AE-ACE6-A3A3-B0421B5D91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1A152C4-A8CE-831E-F966-9FB1DF548157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3E1F86B-E479-D98E-49AC-62A66754BBF7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299DA96-EE54-CAEF-664B-23DFA0B90736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24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</a:t>
            </a:r>
            <a:r>
              <a:rPr lang="en-US" dirty="0" err="1"/>
              <a:t>data.frame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476" y="1457406"/>
            <a:ext cx="4933950" cy="4667249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 special case of a list where: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atomic vectors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of the same length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], [[ ]], $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D60FF6-0772-4491-CF89-82D2B04DDEDB}"/>
              </a:ext>
            </a:extLst>
          </p:cNvPr>
          <p:cNvGrpSpPr>
            <a:grpSpLocks noChangeAspect="1"/>
          </p:cNvGrpSpPr>
          <p:nvPr/>
        </p:nvGrpSpPr>
        <p:grpSpPr>
          <a:xfrm>
            <a:off x="7113319" y="1273211"/>
            <a:ext cx="4240479" cy="3138500"/>
            <a:chOff x="5330817" y="1273211"/>
            <a:chExt cx="6022983" cy="445778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02DD679-72C1-B5AC-3105-DE37D684E7AF}"/>
                </a:ext>
              </a:extLst>
            </p:cNvPr>
            <p:cNvSpPr/>
            <p:nvPr/>
          </p:nvSpPr>
          <p:spPr>
            <a:xfrm>
              <a:off x="7029452" y="1690688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51C614-5C1F-F360-5990-75A646F93918}"/>
                </a:ext>
              </a:extLst>
            </p:cNvPr>
            <p:cNvSpPr/>
            <p:nvPr/>
          </p:nvSpPr>
          <p:spPr>
            <a:xfrm>
              <a:off x="7029451" y="1690688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D95C5A-B0DE-E88E-88FD-CA1D39AEB268}"/>
                </a:ext>
              </a:extLst>
            </p:cNvPr>
            <p:cNvSpPr/>
            <p:nvPr/>
          </p:nvSpPr>
          <p:spPr>
            <a:xfrm>
              <a:off x="7038974" y="3031574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A46E17-FCF2-A791-4683-FCAADE5FE132}"/>
                </a:ext>
              </a:extLst>
            </p:cNvPr>
            <p:cNvSpPr/>
            <p:nvPr/>
          </p:nvSpPr>
          <p:spPr>
            <a:xfrm>
              <a:off x="7038974" y="4387972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C20CC88-0631-5C94-377B-FA19A977B2F3}"/>
                </a:ext>
              </a:extLst>
            </p:cNvPr>
            <p:cNvGrpSpPr/>
            <p:nvPr/>
          </p:nvGrpSpPr>
          <p:grpSpPr>
            <a:xfrm>
              <a:off x="7997825" y="1893886"/>
              <a:ext cx="2540004" cy="1141413"/>
              <a:chOff x="4514851" y="3808412"/>
              <a:chExt cx="2540004" cy="114141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8EF085A-86CF-3546-9C2E-F483CC0521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01BC49D-2B37-DE26-7F37-5CE46A6C42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916D217-79E9-BC4D-EF8E-794D497F12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21D67CF-07D4-CB52-DB7F-2B116E40AA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4BFFF5-8839-C81C-7307-3DD255E4D351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857A978-C478-E80D-4A93-801C291B00BA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C2099AE-1F0E-8268-F082-BC969AFC25A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C14DFB3-8980-5414-57CE-D4C05D840AE3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9EC5ADD-59E3-37B7-E2AF-FB73FE0DCB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97825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93C9E67-91D8-DAFE-7C15-804D20F865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2826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530665-6F97-6143-39B0-BC7752E79F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67827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E22DDAE-4C42-F123-57AA-E54EA0B40870}"/>
                </a:ext>
              </a:extLst>
            </p:cNvPr>
            <p:cNvSpPr txBox="1"/>
            <p:nvPr/>
          </p:nvSpPr>
          <p:spPr>
            <a:xfrm>
              <a:off x="8143875" y="399018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606ECB6-4413-8D3F-3151-B69F765FF884}"/>
                </a:ext>
              </a:extLst>
            </p:cNvPr>
            <p:cNvSpPr txBox="1"/>
            <p:nvPr/>
          </p:nvSpPr>
          <p:spPr>
            <a:xfrm>
              <a:off x="8778876" y="3988593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575689-AF27-E2AA-9560-11273E66BE55}"/>
                </a:ext>
              </a:extLst>
            </p:cNvPr>
            <p:cNvSpPr txBox="1"/>
            <p:nvPr/>
          </p:nvSpPr>
          <p:spPr>
            <a:xfrm>
              <a:off x="9413877" y="398859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5DECB7A-F93E-AFA0-94C5-2B8500210BCA}"/>
                </a:ext>
              </a:extLst>
            </p:cNvPr>
            <p:cNvGrpSpPr/>
            <p:nvPr/>
          </p:nvGrpSpPr>
          <p:grpSpPr>
            <a:xfrm>
              <a:off x="7996237" y="4545010"/>
              <a:ext cx="2540004" cy="1141413"/>
              <a:chOff x="4824410" y="5668960"/>
              <a:chExt cx="2540004" cy="1141413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757B3B-1921-C3C1-A4D3-37201F81A9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16A898-4DC9-6E10-63E5-9916E9818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D7B21E5-B8EF-F8BA-23C6-F7D340E436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383212B-B4B8-87C5-D3D3-6230FB4DD6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457BAC4-517B-A45B-B8BF-61BD5676849D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F17243-9FD6-DC75-C51F-D4A6A835A3C9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4D80C8D-ADD0-F354-6D08-946E02D2F026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896675-B6B4-B072-6C8A-CA7B88B448B2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2629-3109-3079-5AE5-D8300F84FF96}"/>
                </a:ext>
              </a:extLst>
            </p:cNvPr>
            <p:cNvSpPr txBox="1"/>
            <p:nvPr/>
          </p:nvSpPr>
          <p:spPr>
            <a:xfrm>
              <a:off x="7029452" y="2026720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765017B-DC65-F305-EF3D-6B4539583C44}"/>
                </a:ext>
              </a:extLst>
            </p:cNvPr>
            <p:cNvSpPr txBox="1"/>
            <p:nvPr/>
          </p:nvSpPr>
          <p:spPr>
            <a:xfrm>
              <a:off x="7029451" y="3318428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54F50B-3685-1932-C4A4-C65D4CBCF728}"/>
                </a:ext>
              </a:extLst>
            </p:cNvPr>
            <p:cNvSpPr txBox="1"/>
            <p:nvPr/>
          </p:nvSpPr>
          <p:spPr>
            <a:xfrm>
              <a:off x="7042948" y="467677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B107313-9B2D-4ABE-C1B6-CFC4892F36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02343" y="3219449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7502DB2-7DA9-114F-9EC4-C3DD00AADE0F}"/>
                </a:ext>
              </a:extLst>
            </p:cNvPr>
            <p:cNvSpPr txBox="1"/>
            <p:nvPr/>
          </p:nvSpPr>
          <p:spPr>
            <a:xfrm>
              <a:off x="10055227" y="3987797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E863EE-AEC6-3347-E50F-74B13D51153C}"/>
                </a:ext>
              </a:extLst>
            </p:cNvPr>
            <p:cNvSpPr txBox="1"/>
            <p:nvPr/>
          </p:nvSpPr>
          <p:spPr>
            <a:xfrm>
              <a:off x="5330817" y="1690689"/>
              <a:ext cx="1534679" cy="524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6A4B78-1CBC-6D4B-0502-90EA85751EB5}"/>
                </a:ext>
              </a:extLst>
            </p:cNvPr>
            <p:cNvSpPr txBox="1"/>
            <p:nvPr/>
          </p:nvSpPr>
          <p:spPr>
            <a:xfrm>
              <a:off x="6827004" y="1273211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9B135D9-EF60-657D-1971-6CE34A1802E3}"/>
                </a:ext>
              </a:extLst>
            </p:cNvPr>
            <p:cNvCxnSpPr>
              <a:stCxn id="42" idx="3"/>
            </p:cNvCxnSpPr>
            <p:nvPr/>
          </p:nvCxnSpPr>
          <p:spPr>
            <a:xfrm>
              <a:off x="8041207" y="1457877"/>
              <a:ext cx="15425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73EB6B3-7051-8CB7-982F-5BCC49F73F48}"/>
                </a:ext>
              </a:extLst>
            </p:cNvPr>
            <p:cNvCxnSpPr>
              <a:cxnSpLocks/>
              <a:stCxn id="41" idx="2"/>
            </p:cNvCxnSpPr>
            <p:nvPr/>
          </p:nvCxnSpPr>
          <p:spPr>
            <a:xfrm>
              <a:off x="6098156" y="2215271"/>
              <a:ext cx="4193" cy="110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B7EF46B-ED2D-613F-3047-A098B196A664}"/>
              </a:ext>
            </a:extLst>
          </p:cNvPr>
          <p:cNvGrpSpPr/>
          <p:nvPr/>
        </p:nvGrpSpPr>
        <p:grpSpPr>
          <a:xfrm>
            <a:off x="4547602" y="3466157"/>
            <a:ext cx="3343239" cy="3169344"/>
            <a:chOff x="1104770" y="3549372"/>
            <a:chExt cx="3343239" cy="316934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2C51CD2-D8AF-5D25-6374-00FCCF4EFA1C}"/>
                </a:ext>
              </a:extLst>
            </p:cNvPr>
            <p:cNvSpPr txBox="1"/>
            <p:nvPr/>
          </p:nvSpPr>
          <p:spPr>
            <a:xfrm>
              <a:off x="1104770" y="3829137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3F86D3F-BE06-48FA-2CCF-436D57F56918}"/>
                </a:ext>
              </a:extLst>
            </p:cNvPr>
            <p:cNvGrpSpPr/>
            <p:nvPr/>
          </p:nvGrpSpPr>
          <p:grpSpPr>
            <a:xfrm>
              <a:off x="1735500" y="3549372"/>
              <a:ext cx="2712509" cy="3169344"/>
              <a:chOff x="1735500" y="3549372"/>
              <a:chExt cx="2712509" cy="316934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0EA76FB-FC8F-AC37-AD0B-DFCA276860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FF4E5D6-B598-050A-29DD-940ECA6721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A71D8D2-8B5C-5F93-BFDE-F6D5CD6F582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BD65779-EAEA-2B74-C9E6-B3B5F7B381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98A6FEC-3C33-1565-D42D-B0EA528CFD6A}"/>
                  </a:ext>
                </a:extLst>
              </p:cNvPr>
              <p:cNvSpPr txBox="1"/>
              <p:nvPr/>
            </p:nvSpPr>
            <p:spPr>
              <a:xfrm>
                <a:off x="1953693" y="432712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C002ADC-4447-E811-00C8-90DBE33512C3}"/>
                  </a:ext>
                </a:extLst>
              </p:cNvPr>
              <p:cNvSpPr txBox="1"/>
              <p:nvPr/>
            </p:nvSpPr>
            <p:spPr>
              <a:xfrm>
                <a:off x="1953693" y="494320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16140D2-41BC-B38E-A716-D90D475448B5}"/>
                  </a:ext>
                </a:extLst>
              </p:cNvPr>
              <p:cNvSpPr txBox="1"/>
              <p:nvPr/>
            </p:nvSpPr>
            <p:spPr>
              <a:xfrm>
                <a:off x="1953693" y="555927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24ECA78-9EDE-85F1-D313-F751622BF05B}"/>
                  </a:ext>
                </a:extLst>
              </p:cNvPr>
              <p:cNvSpPr txBox="1"/>
              <p:nvPr/>
            </p:nvSpPr>
            <p:spPr>
              <a:xfrm>
                <a:off x="1953693" y="6175345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F02F21-BD9D-B046-9680-AE318D343F0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185003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066E42-057A-8D35-6DDD-CF0AFDBCA4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817907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6DFE6D7-4D4F-6140-9299-56007262DE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5450811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12C06EA-C264-CD12-8F90-C0253FBA67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6083715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BF353A7-983A-2DC6-3465-52B36057C8C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B62EF7C-60E6-0484-5A80-22515297AB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0C104A4-DAE5-1B2F-9677-D8F6C2B417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424EDB2-610D-B0A3-8D91-818806A638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C1FD9B8-0ABC-EDBB-DB6D-B91FE01A5C9C}"/>
                  </a:ext>
                </a:extLst>
              </p:cNvPr>
              <p:cNvSpPr txBox="1"/>
              <p:nvPr/>
            </p:nvSpPr>
            <p:spPr>
              <a:xfrm>
                <a:off x="2531345" y="3780817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[1]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D761114-B403-F8A4-3E16-A3580B4CBA10}"/>
                  </a:ext>
                </a:extLst>
              </p:cNvPr>
              <p:cNvSpPr txBox="1"/>
              <p:nvPr/>
            </p:nvSpPr>
            <p:spPr>
              <a:xfrm>
                <a:off x="3164752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[2]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D410E5A-958A-E647-DAEA-EAF051ADE5A0}"/>
                  </a:ext>
                </a:extLst>
              </p:cNvPr>
              <p:cNvSpPr txBox="1"/>
              <p:nvPr/>
            </p:nvSpPr>
            <p:spPr>
              <a:xfrm>
                <a:off x="3798159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[3]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1B773D6-68A7-34CB-DB47-46C8CD2697DC}"/>
                  </a:ext>
                </a:extLst>
              </p:cNvPr>
              <p:cNvSpPr txBox="1"/>
              <p:nvPr/>
            </p:nvSpPr>
            <p:spPr>
              <a:xfrm>
                <a:off x="2216439" y="3549372"/>
                <a:ext cx="12142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Columns</a:t>
                </a: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306BE7A7-4F0E-5F80-B80F-5BED528221CD}"/>
                  </a:ext>
                </a:extLst>
              </p:cNvPr>
              <p:cNvCxnSpPr/>
              <p:nvPr/>
            </p:nvCxnSpPr>
            <p:spPr>
              <a:xfrm flipH="1">
                <a:off x="1735500" y="4225401"/>
                <a:ext cx="1" cy="12584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D150BD49-21FA-E59D-A2C0-A25EF1A202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8835" y="3739394"/>
                <a:ext cx="7916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2A14B696-2C27-340A-BFFE-1C2EE8877B95}"/>
              </a:ext>
            </a:extLst>
          </p:cNvPr>
          <p:cNvCxnSpPr>
            <a:stCxn id="14" idx="2"/>
          </p:cNvCxnSpPr>
          <p:nvPr/>
        </p:nvCxnSpPr>
        <p:spPr>
          <a:xfrm rot="5400000">
            <a:off x="8533006" y="3988997"/>
            <a:ext cx="879153" cy="172458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35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22364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 atomic vector with 2 dimensions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be thought of as a special case of 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where: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of all columns are of the same type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(Not entirely accurate, but easier to remember it like this!)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matrix()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C7233E5-4E75-8ED2-67EE-192879B576E2}"/>
              </a:ext>
            </a:extLst>
          </p:cNvPr>
          <p:cNvGrpSpPr/>
          <p:nvPr/>
        </p:nvGrpSpPr>
        <p:grpSpPr>
          <a:xfrm>
            <a:off x="7269290" y="1690688"/>
            <a:ext cx="3324686" cy="3169344"/>
            <a:chOff x="7269290" y="1690688"/>
            <a:chExt cx="3324686" cy="31693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137EF8-D7A9-A081-15E4-82AAE6501E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ED1ECF-7F08-BAAC-3F43-1D2C8C1D32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611F34-85EB-A63A-87F1-7267E392DE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188666-FE5C-4192-D216-6F03DCA8E0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4277A6-ECD2-A6E6-7208-9667A387403A}"/>
                </a:ext>
              </a:extLst>
            </p:cNvPr>
            <p:cNvSpPr txBox="1"/>
            <p:nvPr/>
          </p:nvSpPr>
          <p:spPr>
            <a:xfrm>
              <a:off x="8099660" y="2468444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173880-048A-498E-8C51-9D4F98363DFF}"/>
                </a:ext>
              </a:extLst>
            </p:cNvPr>
            <p:cNvSpPr txBox="1"/>
            <p:nvPr/>
          </p:nvSpPr>
          <p:spPr>
            <a:xfrm>
              <a:off x="8099660" y="3084516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73E02C6-3BE8-DA65-0E5B-80073A08B37F}"/>
                </a:ext>
              </a:extLst>
            </p:cNvPr>
            <p:cNvSpPr txBox="1"/>
            <p:nvPr/>
          </p:nvSpPr>
          <p:spPr>
            <a:xfrm>
              <a:off x="8099660" y="3700588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A16775-89D3-BA13-7367-0592F825987D}"/>
                </a:ext>
              </a:extLst>
            </p:cNvPr>
            <p:cNvSpPr txBox="1"/>
            <p:nvPr/>
          </p:nvSpPr>
          <p:spPr>
            <a:xfrm>
              <a:off x="8099660" y="43166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E033E3-E234-3DD1-5518-9A33FDEFAA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326319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E2C141C-7403-1927-8C01-5301FB03F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959223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F3F88BE-050B-148F-476F-1241AC81EA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3592127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5B209B3-C984-31BE-6074-3E9CA7DB69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4225031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D8ACF4-13BE-427F-75FB-FA113737AA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2528EB-30F5-31C3-F16F-A78EADADE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045E87-76B6-583C-0742-8ED416592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2784E18-D5E4-22F5-7C13-93BE564504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9678D5D-AF03-24FB-43D8-1B8F717259D1}"/>
                </a:ext>
              </a:extLst>
            </p:cNvPr>
            <p:cNvSpPr txBox="1"/>
            <p:nvPr/>
          </p:nvSpPr>
          <p:spPr>
            <a:xfrm>
              <a:off x="8677312" y="192213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5B2F36-438B-F73C-A6BB-35EF4FF614E7}"/>
                </a:ext>
              </a:extLst>
            </p:cNvPr>
            <p:cNvSpPr txBox="1"/>
            <p:nvPr/>
          </p:nvSpPr>
          <p:spPr>
            <a:xfrm>
              <a:off x="9310719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C4A224-9B2D-BBD2-A704-31A5B6DBEAEA}"/>
                </a:ext>
              </a:extLst>
            </p:cNvPr>
            <p:cNvSpPr txBox="1"/>
            <p:nvPr/>
          </p:nvSpPr>
          <p:spPr>
            <a:xfrm>
              <a:off x="9944126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2FBEB98-4B91-F41B-1BC2-A0F2C8F2F3F4}"/>
                </a:ext>
              </a:extLst>
            </p:cNvPr>
            <p:cNvSpPr txBox="1"/>
            <p:nvPr/>
          </p:nvSpPr>
          <p:spPr>
            <a:xfrm>
              <a:off x="8362406" y="1690688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6A00FA9-1AAD-E62D-5093-46DA6140F23A}"/>
                </a:ext>
              </a:extLst>
            </p:cNvPr>
            <p:cNvCxnSpPr/>
            <p:nvPr/>
          </p:nvCxnSpPr>
          <p:spPr>
            <a:xfrm flipH="1">
              <a:off x="7881467" y="2366717"/>
              <a:ext cx="1" cy="1258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6A236D6-ED45-6C47-9393-1EC8FB323BAB}"/>
                </a:ext>
              </a:extLst>
            </p:cNvPr>
            <p:cNvCxnSpPr>
              <a:cxnSpLocks/>
            </p:cNvCxnSpPr>
            <p:nvPr/>
          </p:nvCxnSpPr>
          <p:spPr>
            <a:xfrm>
              <a:off x="9484802" y="1880710"/>
              <a:ext cx="7916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BC66508-DE44-0B16-B9C8-F27BE3E9076B}"/>
                </a:ext>
              </a:extLst>
            </p:cNvPr>
            <p:cNvSpPr txBox="1"/>
            <p:nvPr/>
          </p:nvSpPr>
          <p:spPr>
            <a:xfrm>
              <a:off x="7269290" y="1894900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2091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1730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700F8-9EFD-7866-5FCE-FFEF8D783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233B6-C5B7-4DF4-D99E-7C1B37579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Char char="•"/>
            </a:pPr>
            <a:r>
              <a:rPr lang="en-GB" dirty="0"/>
              <a:t>A </a:t>
            </a:r>
            <a:r>
              <a:rPr lang="en-GB" i="1" dirty="0"/>
              <a:t>statistical </a:t>
            </a:r>
            <a:r>
              <a:rPr lang="en-GB" dirty="0"/>
              <a:t>programming language</a:t>
            </a:r>
          </a:p>
          <a:p>
            <a:pPr marL="800100" lvl="1">
              <a:buChar char="•"/>
            </a:pPr>
            <a:r>
              <a:rPr lang="en-GB" sz="2800" dirty="0"/>
              <a:t>All operations are reproducible (compared to Excel)</a:t>
            </a:r>
          </a:p>
          <a:p>
            <a:pPr marL="800100" lvl="1">
              <a:buChar char="•"/>
            </a:pPr>
            <a:r>
              <a:rPr lang="en-GB" sz="2800" dirty="0"/>
              <a:t>Can be used for non-statistical programming too</a:t>
            </a:r>
          </a:p>
          <a:p>
            <a:pPr marL="800100" lvl="1">
              <a:buChar char="•"/>
            </a:pPr>
            <a:r>
              <a:rPr lang="en-GB" sz="2800" dirty="0"/>
              <a:t>Great for specific domains due to code repositories (CRAN, Bioconductor)</a:t>
            </a:r>
          </a:p>
          <a:p>
            <a:pPr marL="800100" lvl="1">
              <a:buChar char="•"/>
            </a:pPr>
            <a:r>
              <a:rPr lang="en-GB" sz="2800" dirty="0"/>
              <a:t>Great for </a:t>
            </a:r>
            <a:r>
              <a:rPr lang="en-GB" sz="2800" dirty="0">
                <a:hlinkClick r:id="rId2"/>
              </a:rPr>
              <a:t>visualisation</a:t>
            </a:r>
          </a:p>
          <a:p>
            <a:pPr marL="800100" lvl="1">
              <a:buChar char="•"/>
            </a:pPr>
            <a:r>
              <a:rPr lang="en-GB" sz="2800" dirty="0"/>
              <a:t>Versions and packaging are highly streamlined</a:t>
            </a:r>
          </a:p>
          <a:p>
            <a:pPr marL="457200" indent="-457200">
              <a:buChar char="•"/>
            </a:pPr>
            <a:r>
              <a:rPr lang="en-GB" dirty="0"/>
              <a:t>When to use other languages (e.g. Python)?</a:t>
            </a:r>
          </a:p>
          <a:p>
            <a:pPr marL="800100" lvl="1">
              <a:buChar char="•"/>
            </a:pPr>
            <a:r>
              <a:rPr lang="en-GB" sz="2800" dirty="0"/>
              <a:t>When speed and memory usage are considerations (but we are talking </a:t>
            </a:r>
            <a:r>
              <a:rPr lang="en-GB" sz="2800" i="1" dirty="0"/>
              <a:t>millions</a:t>
            </a:r>
            <a:r>
              <a:rPr lang="en-GB" sz="2800" dirty="0"/>
              <a:t> of data points!)</a:t>
            </a:r>
          </a:p>
          <a:p>
            <a:pPr marL="800100" lvl="1">
              <a:buChar char="•"/>
            </a:pPr>
            <a:r>
              <a:rPr lang="en-GB" sz="2800" dirty="0"/>
              <a:t>Image/video analysis</a:t>
            </a:r>
          </a:p>
        </p:txBody>
      </p:sp>
    </p:spTree>
    <p:extLst>
      <p:ext uri="{BB962C8B-B14F-4D97-AF65-F5344CB8AC3E}">
        <p14:creationId xmlns:p14="http://schemas.microsoft.com/office/powerpoint/2010/main" val="69247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R</a:t>
            </a:r>
            <a:r>
              <a:rPr lang="en-US" dirty="0"/>
              <a:t> is the language – can be run at the console (no frills)</a:t>
            </a:r>
          </a:p>
          <a:p>
            <a:r>
              <a:rPr lang="en-US" b="1" dirty="0" err="1"/>
              <a:t>Rstudio</a:t>
            </a:r>
            <a:r>
              <a:rPr lang="en-US" dirty="0"/>
              <a:t> is an </a:t>
            </a:r>
            <a:r>
              <a:rPr lang="en-GB" dirty="0"/>
              <a:t>Integrated Development Environment (IDE) </a:t>
            </a:r>
            <a:r>
              <a:rPr lang="en-US" dirty="0"/>
              <a:t>(a fancy user interface with a lot of convenience features)</a:t>
            </a:r>
            <a:r>
              <a:rPr lang="en-GB" dirty="0"/>
              <a:t> for R</a:t>
            </a:r>
          </a:p>
          <a:p>
            <a:pPr marL="800100" lvl="1">
              <a:buChar char="•"/>
            </a:pPr>
            <a:r>
              <a:rPr lang="en-GB" sz="2800" dirty="0"/>
              <a:t>Not necessary, but makes coding much easier!</a:t>
            </a:r>
          </a:p>
          <a:p>
            <a:pPr marL="800100" lvl="1">
              <a:buChar char="•"/>
            </a:pPr>
            <a:r>
              <a:rPr lang="en-GB" sz="2800" dirty="0"/>
              <a:t>Tools to visualise data, R objects, help files, etc.</a:t>
            </a:r>
          </a:p>
          <a:p>
            <a:pPr marL="800100" lvl="1">
              <a:buChar char="•"/>
            </a:pPr>
            <a:r>
              <a:rPr lang="en-GB" sz="2800" dirty="0"/>
              <a:t>Helps organise R files into "Projects"</a:t>
            </a:r>
          </a:p>
          <a:p>
            <a:pPr marL="800100" lvl="1">
              <a:buChar char="•"/>
            </a:pPr>
            <a:r>
              <a:rPr lang="en-GB" sz="2800" dirty="0"/>
              <a:t>Additional tools for reporting (R Markdown), building websites, integration with git (version control)</a:t>
            </a:r>
          </a:p>
          <a:p>
            <a:pPr marL="800100" lvl="1">
              <a:buChar char="•"/>
            </a:pPr>
            <a:r>
              <a:rPr lang="en-GB" sz="2800" dirty="0"/>
              <a:t>RStudio Cloud: An online version of RStudio, for teaching, collaborative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41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2375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 is the language – can be run at the console (no frills) or in an Integrated Development Environment (IDE) (a fancy user interface with a lot of convenience features)</a:t>
            </a:r>
          </a:p>
          <a:p>
            <a:r>
              <a:rPr lang="en-US" dirty="0"/>
              <a:t>RStudio is an IDE</a:t>
            </a:r>
          </a:p>
          <a:p>
            <a:r>
              <a:rPr lang="en-US" dirty="0"/>
              <a:t>Printing text and numbers</a:t>
            </a:r>
          </a:p>
          <a:p>
            <a:r>
              <a:rPr lang="en-US" dirty="0"/>
              <a:t>A fancy calculator</a:t>
            </a:r>
          </a:p>
          <a:p>
            <a:r>
              <a:rPr lang="en-US" dirty="0"/>
              <a:t>Add comments in code to explain what you are doing</a:t>
            </a:r>
          </a:p>
          <a:p>
            <a:r>
              <a:rPr lang="en-US" dirty="0"/>
              <a:t>What is a function?</a:t>
            </a:r>
          </a:p>
          <a:p>
            <a:pPr lvl="1"/>
            <a:r>
              <a:rPr lang="en-US" dirty="0"/>
              <a:t>Imagine it as a tool that can help you perform an action </a:t>
            </a:r>
          </a:p>
          <a:p>
            <a:pPr lvl="1"/>
            <a:r>
              <a:rPr lang="en-US" dirty="0"/>
              <a:t>it (may) take an input within the parentheses and give an output</a:t>
            </a:r>
          </a:p>
          <a:p>
            <a:pPr lvl="1"/>
            <a:r>
              <a:rPr lang="en-US" dirty="0"/>
              <a:t>Typically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(argument1, argument2,…)</a:t>
            </a:r>
          </a:p>
          <a:p>
            <a:pPr lvl="1"/>
            <a:r>
              <a:rPr lang="en-US" i="1" dirty="0"/>
              <a:t>Everything</a:t>
            </a:r>
            <a:r>
              <a:rPr lang="en-US" dirty="0"/>
              <a:t> in R is a function (even if doesn’t look like it)</a:t>
            </a:r>
            <a:endParaRPr lang="en-US" i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68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help() </a:t>
            </a:r>
            <a:r>
              <a:rPr lang="en-US" dirty="0"/>
              <a:t>function</a:t>
            </a:r>
          </a:p>
          <a:p>
            <a:r>
              <a:rPr lang="en-US" dirty="0"/>
              <a:t>You can also use </a:t>
            </a:r>
            <a:r>
              <a:rPr lang="en-US" b="1" i="1" dirty="0"/>
              <a:t>?</a:t>
            </a:r>
          </a:p>
          <a:p>
            <a:r>
              <a:rPr lang="en-US" dirty="0"/>
              <a:t>Use the search box in help tab in RStudio</a:t>
            </a:r>
          </a:p>
          <a:p>
            <a:r>
              <a:rPr lang="en-US" dirty="0"/>
              <a:t>General concepts</a:t>
            </a:r>
          </a:p>
          <a:p>
            <a:pPr lvl="1"/>
            <a:r>
              <a:rPr lang="en-US" dirty="0"/>
              <a:t>Books such as R for Data Science (Roger Peng), book by Hadley Wickham</a:t>
            </a:r>
          </a:p>
          <a:p>
            <a:pPr lvl="1"/>
            <a:r>
              <a:rPr lang="en-US" dirty="0"/>
              <a:t>Websites such as </a:t>
            </a:r>
            <a:r>
              <a:rPr lang="en-US" dirty="0" err="1"/>
              <a:t>tidyverse.org</a:t>
            </a:r>
            <a:endParaRPr lang="en-US" dirty="0"/>
          </a:p>
          <a:p>
            <a:r>
              <a:rPr lang="en-US" dirty="0"/>
              <a:t>Specific tasks</a:t>
            </a:r>
          </a:p>
          <a:p>
            <a:pPr lvl="1"/>
            <a:r>
              <a:rPr lang="en-US" dirty="0" err="1"/>
              <a:t>StackOverflow</a:t>
            </a:r>
            <a:r>
              <a:rPr lang="en-US" dirty="0"/>
              <a:t> (ranked questions and answers)</a:t>
            </a:r>
          </a:p>
          <a:p>
            <a:pPr lvl="1"/>
            <a:r>
              <a:rPr lang="en-US" dirty="0" err="1"/>
              <a:t>Cheatsheets</a:t>
            </a:r>
            <a:endParaRPr lang="en-US" dirty="0"/>
          </a:p>
        </p:txBody>
      </p:sp>
      <p:pic>
        <p:nvPicPr>
          <p:cNvPr id="5" name="Graphic 4" descr="Help with solid fill">
            <a:extLst>
              <a:ext uri="{FF2B5EF4-FFF2-40B4-BE49-F238E27FC236}">
                <a16:creationId xmlns:a16="http://schemas.microsoft.com/office/drawing/2014/main" id="{45630A1F-4D94-E8A3-5258-455E577F7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5712" y="5707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9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and warnings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</a:t>
            </a:r>
          </a:p>
          <a:p>
            <a:pPr lvl="1"/>
            <a:r>
              <a:rPr lang="en-US" dirty="0"/>
              <a:t>R stops execution</a:t>
            </a:r>
          </a:p>
          <a:p>
            <a:pPr lvl="1"/>
            <a:r>
              <a:rPr lang="en-US" dirty="0"/>
              <a:t>The error message gives you a clue as to what went wrong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traceback()</a:t>
            </a:r>
            <a:r>
              <a:rPr lang="en-US" b="1" i="1" dirty="0"/>
              <a:t> </a:t>
            </a:r>
            <a:r>
              <a:rPr lang="en-US" dirty="0"/>
              <a:t>helps you figure out where it went wrong</a:t>
            </a:r>
            <a:endParaRPr lang="en-US" b="1" i="1" dirty="0"/>
          </a:p>
          <a:p>
            <a:r>
              <a:rPr lang="en-US" dirty="0"/>
              <a:t>Warning</a:t>
            </a:r>
          </a:p>
          <a:p>
            <a:pPr lvl="1"/>
            <a:r>
              <a:rPr lang="en-US" dirty="0"/>
              <a:t>R continues execution of the rest of the code</a:t>
            </a:r>
          </a:p>
          <a:p>
            <a:pPr lvl="1"/>
            <a:r>
              <a:rPr lang="en-US" dirty="0"/>
              <a:t>Still important to pay attention to warnings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warnings() </a:t>
            </a:r>
            <a:r>
              <a:rPr lang="en-US" dirty="0"/>
              <a:t>lists the most recent warnings</a:t>
            </a:r>
          </a:p>
          <a:p>
            <a:pPr lvl="1"/>
            <a:endParaRPr lang="en-US" dirty="0"/>
          </a:p>
          <a:p>
            <a:r>
              <a:rPr lang="en-US" dirty="0"/>
              <a:t>Copy-paste error or warning messages into Google search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93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1720</TotalTime>
  <Words>1688</Words>
  <Application>Microsoft Macintosh PowerPoint</Application>
  <PresentationFormat>Widescreen</PresentationFormat>
  <Paragraphs>372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Proxima Nova</vt:lpstr>
      <vt:lpstr>Office Theme</vt:lpstr>
      <vt:lpstr>UNIQ+ R COURSE</vt:lpstr>
      <vt:lpstr>Housekeeping</vt:lpstr>
      <vt:lpstr>Outline session 1</vt:lpstr>
      <vt:lpstr>Why R?</vt:lpstr>
      <vt:lpstr>RStudio</vt:lpstr>
      <vt:lpstr>Let´s practice!</vt:lpstr>
      <vt:lpstr>Getting started</vt:lpstr>
      <vt:lpstr>Getting help</vt:lpstr>
      <vt:lpstr>Errors and warnings</vt:lpstr>
      <vt:lpstr>Variables</vt:lpstr>
      <vt:lpstr>Let´s practice!</vt:lpstr>
      <vt:lpstr>Reading data</vt:lpstr>
      <vt:lpstr>Tabular data in R</vt:lpstr>
      <vt:lpstr>Subsetting</vt:lpstr>
      <vt:lpstr>Overview of the dataset</vt:lpstr>
      <vt:lpstr>Types of data</vt:lpstr>
      <vt:lpstr>Comparing values</vt:lpstr>
      <vt:lpstr>Boolean values</vt:lpstr>
      <vt:lpstr>Filtering</vt:lpstr>
      <vt:lpstr>Boolean values</vt:lpstr>
      <vt:lpstr>Let´s practice!</vt:lpstr>
      <vt:lpstr>PowerPoint Presentation</vt:lpstr>
      <vt:lpstr>Installing packages</vt:lpstr>
      <vt:lpstr>Tidyverse</vt:lpstr>
      <vt:lpstr>Dplyr</vt:lpstr>
      <vt:lpstr>Tidyverse – the ‘pipe’</vt:lpstr>
      <vt:lpstr>Let´s practice!</vt:lpstr>
      <vt:lpstr>Data structures</vt:lpstr>
      <vt:lpstr>Data structures – atomic vector</vt:lpstr>
      <vt:lpstr>Data structures – list</vt:lpstr>
      <vt:lpstr>Data structures – data.frame</vt:lpstr>
      <vt:lpstr>Data structures – matrix</vt:lpstr>
      <vt:lpstr>Let´s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 Rao</dc:creator>
  <cp:lastModifiedBy>Srinivasa Rao</cp:lastModifiedBy>
  <cp:revision>5</cp:revision>
  <dcterms:created xsi:type="dcterms:W3CDTF">2023-06-29T08:30:24Z</dcterms:created>
  <dcterms:modified xsi:type="dcterms:W3CDTF">2024-07-04T05:06:44Z</dcterms:modified>
</cp:coreProperties>
</file>

<file path=docProps/thumbnail.jpeg>
</file>